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Arial Bold" charset="1" panose="020B0704020202020204"/>
      <p:regular r:id="rId11"/>
    </p:embeddedFont>
    <p:embeddedFont>
      <p:font typeface="Arial" charset="1" panose="020B0604020202020204"/>
      <p:regular r:id="rId12"/>
    </p:embeddedFont>
    <p:embeddedFont>
      <p:font typeface="Arial Italics" charset="1" panose="020B0604020202090204"/>
      <p:regular r:id="rId13"/>
    </p:embeddedFont>
    <p:embeddedFont>
      <p:font typeface="Arial Bold Italics" charset="1" panose="020B070402020209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3000"/>
            </a:blip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90559" y="476250"/>
            <a:ext cx="3921191" cy="1960595"/>
          </a:xfrm>
          <a:custGeom>
            <a:avLst/>
            <a:gdLst/>
            <a:ahLst/>
            <a:cxnLst/>
            <a:rect r="r" b="b" t="t" l="l"/>
            <a:pathLst>
              <a:path h="1960595" w="3921191">
                <a:moveTo>
                  <a:pt x="0" y="0"/>
                </a:moveTo>
                <a:lnTo>
                  <a:pt x="3921191" y="0"/>
                </a:lnTo>
                <a:lnTo>
                  <a:pt x="3921191" y="1960595"/>
                </a:lnTo>
                <a:lnTo>
                  <a:pt x="0" y="1960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44849" y="476250"/>
            <a:ext cx="828660" cy="672677"/>
          </a:xfrm>
          <a:custGeom>
            <a:avLst/>
            <a:gdLst/>
            <a:ahLst/>
            <a:cxnLst/>
            <a:rect r="r" b="b" t="t" l="l"/>
            <a:pathLst>
              <a:path h="672677" w="828660">
                <a:moveTo>
                  <a:pt x="0" y="0"/>
                </a:moveTo>
                <a:lnTo>
                  <a:pt x="828659" y="0"/>
                </a:lnTo>
                <a:lnTo>
                  <a:pt x="828659" y="672677"/>
                </a:lnTo>
                <a:lnTo>
                  <a:pt x="0" y="6726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319350" y="512931"/>
            <a:ext cx="2458724" cy="599314"/>
          </a:xfrm>
          <a:custGeom>
            <a:avLst/>
            <a:gdLst/>
            <a:ahLst/>
            <a:cxnLst/>
            <a:rect r="r" b="b" t="t" l="l"/>
            <a:pathLst>
              <a:path h="599314" w="2458724">
                <a:moveTo>
                  <a:pt x="0" y="0"/>
                </a:moveTo>
                <a:lnTo>
                  <a:pt x="2458724" y="0"/>
                </a:lnTo>
                <a:lnTo>
                  <a:pt x="2458724" y="599314"/>
                </a:lnTo>
                <a:lnTo>
                  <a:pt x="0" y="5993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540352" y="3264684"/>
            <a:ext cx="8603648" cy="57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59"/>
              </a:lnSpc>
              <a:spcBef>
                <a:spcPct val="0"/>
              </a:spcBef>
            </a:pPr>
            <a:r>
              <a:rPr lang="en-US" b="true" sz="3999" spc="43" strike="noStrike" u="non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Presentation Title Arial Bold 40 </a:t>
            </a:r>
            <a:r>
              <a:rPr lang="en-US" b="true" sz="3999" spc="43" strike="noStrike" u="non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0352" y="3969371"/>
            <a:ext cx="7093553" cy="473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88"/>
              </a:lnSpc>
            </a:pPr>
            <a:r>
              <a:rPr lang="en-US" sz="3200" spc="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Subtitle Arial Regular 32pt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0352" y="6061950"/>
            <a:ext cx="7554028" cy="1605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402" i="tru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First Autho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r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– Affiliatio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n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, Ci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ty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, Country</a:t>
            </a:r>
          </a:p>
          <a:p>
            <a:pPr algn="l">
              <a:lnSpc>
                <a:spcPts val="3219"/>
              </a:lnSpc>
            </a:pP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S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cond Au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tho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r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-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Affiliation , City, Coun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ry</a:t>
            </a:r>
          </a:p>
          <a:p>
            <a:pPr algn="l">
              <a:lnSpc>
                <a:spcPts val="3219"/>
              </a:lnSpc>
            </a:pP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Third A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utho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r - Aff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ili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ion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,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City, Count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ry</a:t>
            </a:r>
          </a:p>
          <a:p>
            <a:pPr algn="l" marL="0" indent="0" lvl="1">
              <a:lnSpc>
                <a:spcPts val="3219"/>
              </a:lnSpc>
            </a:pP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Las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 Author - Affilia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ti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on , City, Country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76250" y="553539"/>
            <a:ext cx="972323" cy="518099"/>
          </a:xfrm>
          <a:custGeom>
            <a:avLst/>
            <a:gdLst/>
            <a:ahLst/>
            <a:cxnLst/>
            <a:rect r="r" b="b" t="t" l="l"/>
            <a:pathLst>
              <a:path h="518099" w="972323">
                <a:moveTo>
                  <a:pt x="0" y="0"/>
                </a:moveTo>
                <a:lnTo>
                  <a:pt x="972323" y="0"/>
                </a:lnTo>
                <a:lnTo>
                  <a:pt x="972323" y="518099"/>
                </a:lnTo>
                <a:lnTo>
                  <a:pt x="0" y="5180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68000" y="9227978"/>
            <a:ext cx="18424000" cy="582772"/>
            <a:chOff x="0" y="0"/>
            <a:chExt cx="4852412" cy="15348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52412" cy="153487"/>
            </a:xfrm>
            <a:custGeom>
              <a:avLst/>
              <a:gdLst/>
              <a:ahLst/>
              <a:cxnLst/>
              <a:rect r="r" b="b" t="t" l="l"/>
              <a:pathLst>
                <a:path h="153487" w="4852412">
                  <a:moveTo>
                    <a:pt x="0" y="0"/>
                  </a:moveTo>
                  <a:lnTo>
                    <a:pt x="4852412" y="0"/>
                  </a:lnTo>
                  <a:lnTo>
                    <a:pt x="4852412" y="153487"/>
                  </a:lnTo>
                  <a:lnTo>
                    <a:pt x="0" y="153487"/>
                  </a:lnTo>
                  <a:close/>
                </a:path>
              </a:pathLst>
            </a:custGeom>
            <a:solidFill>
              <a:srgbClr val="427D8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852412" cy="191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3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889244" y="9353248"/>
            <a:ext cx="8802561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24"/>
              </a:lnSpc>
            </a:pPr>
            <a:r>
              <a:rPr lang="en-US" b="true" sz="1200" i="true" spc="164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COMMON SENSE ARCHITECTURE  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|  38th PLEA Conference -  Costa Rica 27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th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-31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st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July, 2026</a:t>
            </a:r>
          </a:p>
          <a:p>
            <a:pPr algn="just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University of Costa Rica | San José, Costa Rica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476250" y="9271662"/>
            <a:ext cx="1077673" cy="495404"/>
          </a:xfrm>
          <a:custGeom>
            <a:avLst/>
            <a:gdLst/>
            <a:ahLst/>
            <a:cxnLst/>
            <a:rect r="r" b="b" t="t" l="l"/>
            <a:pathLst>
              <a:path h="495404" w="1077673">
                <a:moveTo>
                  <a:pt x="0" y="0"/>
                </a:moveTo>
                <a:lnTo>
                  <a:pt x="1077673" y="0"/>
                </a:lnTo>
                <a:lnTo>
                  <a:pt x="1077673" y="495404"/>
                </a:lnTo>
                <a:lnTo>
                  <a:pt x="0" y="495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5556" t="-239534" r="-28089" b="-105432"/>
            </a:stretch>
          </a:blipFill>
        </p:spPr>
      </p:sp>
      <p:sp>
        <p:nvSpPr>
          <p:cNvPr name="AutoShape 15" id="15"/>
          <p:cNvSpPr/>
          <p:nvPr/>
        </p:nvSpPr>
        <p:spPr>
          <a:xfrm flipH="true">
            <a:off x="1680515" y="9333927"/>
            <a:ext cx="0" cy="332232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2125" y="1818418"/>
            <a:ext cx="8429625" cy="6985312"/>
            <a:chOff x="0" y="0"/>
            <a:chExt cx="2220148" cy="18397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20148" cy="1839753"/>
            </a:xfrm>
            <a:custGeom>
              <a:avLst/>
              <a:gdLst/>
              <a:ahLst/>
              <a:cxnLst/>
              <a:rect r="r" b="b" t="t" l="l"/>
              <a:pathLst>
                <a:path h="1839753" w="2220148">
                  <a:moveTo>
                    <a:pt x="0" y="0"/>
                  </a:moveTo>
                  <a:lnTo>
                    <a:pt x="2220148" y="0"/>
                  </a:lnTo>
                  <a:lnTo>
                    <a:pt x="2220148" y="1839753"/>
                  </a:lnTo>
                  <a:lnTo>
                    <a:pt x="0" y="183975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2220148" cy="1830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24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5300" y="504825"/>
            <a:ext cx="17297400" cy="57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59"/>
              </a:lnSpc>
              <a:spcBef>
                <a:spcPct val="0"/>
              </a:spcBef>
            </a:pP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Title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,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 Arial 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b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old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, 40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 pt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6250" y="1827943"/>
            <a:ext cx="8429625" cy="69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88"/>
              </a:lnSpc>
            </a:pPr>
            <a:r>
              <a:rPr lang="en-US" b="true" sz="3200" spc="35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Subtitle Arial Bold 32pt</a:t>
            </a: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  <a:r>
              <a:rPr lang="en-US" sz="2499" spc="27">
                <a:solidFill>
                  <a:srgbClr val="20373D"/>
                </a:solidFill>
                <a:latin typeface="Arial"/>
                <a:ea typeface="Arial"/>
                <a:cs typeface="Arial"/>
                <a:sym typeface="Arial"/>
              </a:rPr>
              <a:t>Tex</a:t>
            </a:r>
            <a:r>
              <a:rPr lang="en-US" sz="2499" spc="27">
                <a:solidFill>
                  <a:srgbClr val="20373D"/>
                </a:solidFill>
                <a:latin typeface="Arial"/>
                <a:ea typeface="Arial"/>
                <a:cs typeface="Arial"/>
                <a:sym typeface="Arial"/>
              </a:rPr>
              <a:t>t, Arial normal 12 pt</a:t>
            </a:r>
          </a:p>
          <a:p>
            <a:pPr algn="just">
              <a:lnSpc>
                <a:spcPts val="2724"/>
              </a:lnSpc>
            </a:pPr>
            <a:r>
              <a:rPr lang="en-US" sz="2499" i="true" spc="27">
                <a:solidFill>
                  <a:srgbClr val="20373D"/>
                </a:solidFill>
                <a:latin typeface="Arial Italics"/>
                <a:ea typeface="Arial Italics"/>
                <a:cs typeface="Arial Italics"/>
                <a:sym typeface="Arial Italics"/>
              </a:rPr>
              <a:t>Gray area (images layout possibilities)</a:t>
            </a: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-68000" y="9227978"/>
            <a:ext cx="18424000" cy="582772"/>
            <a:chOff x="0" y="0"/>
            <a:chExt cx="4852412" cy="15348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52412" cy="153487"/>
            </a:xfrm>
            <a:custGeom>
              <a:avLst/>
              <a:gdLst/>
              <a:ahLst/>
              <a:cxnLst/>
              <a:rect r="r" b="b" t="t" l="l"/>
              <a:pathLst>
                <a:path h="153487" w="4852412">
                  <a:moveTo>
                    <a:pt x="0" y="0"/>
                  </a:moveTo>
                  <a:lnTo>
                    <a:pt x="4852412" y="0"/>
                  </a:lnTo>
                  <a:lnTo>
                    <a:pt x="4852412" y="153487"/>
                  </a:lnTo>
                  <a:lnTo>
                    <a:pt x="0" y="153487"/>
                  </a:lnTo>
                  <a:close/>
                </a:path>
              </a:pathLst>
            </a:custGeom>
            <a:solidFill>
              <a:srgbClr val="427D8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52412" cy="191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3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889244" y="9353248"/>
            <a:ext cx="8802561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24"/>
              </a:lnSpc>
            </a:pPr>
            <a:r>
              <a:rPr lang="en-US" b="true" sz="1200" i="true" spc="164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COMMON SENSE ARCHITECTURE  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|  38th PLEA Conference -  Costa Rica 27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th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-31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st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July, 2026</a:t>
            </a:r>
          </a:p>
          <a:p>
            <a:pPr algn="just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University of Costa Rica | San José, Costa Rica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476250" y="9271662"/>
            <a:ext cx="1077673" cy="495404"/>
          </a:xfrm>
          <a:custGeom>
            <a:avLst/>
            <a:gdLst/>
            <a:ahLst/>
            <a:cxnLst/>
            <a:rect r="r" b="b" t="t" l="l"/>
            <a:pathLst>
              <a:path h="495404" w="1077673">
                <a:moveTo>
                  <a:pt x="0" y="0"/>
                </a:moveTo>
                <a:lnTo>
                  <a:pt x="1077673" y="0"/>
                </a:lnTo>
                <a:lnTo>
                  <a:pt x="1077673" y="495404"/>
                </a:lnTo>
                <a:lnTo>
                  <a:pt x="0" y="49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5556" t="-239534" r="-28089" b="-105432"/>
            </a:stretch>
          </a:blipFill>
        </p:spPr>
      </p:sp>
      <p:sp>
        <p:nvSpPr>
          <p:cNvPr name="AutoShape 12" id="12"/>
          <p:cNvSpPr/>
          <p:nvPr/>
        </p:nvSpPr>
        <p:spPr>
          <a:xfrm flipH="true">
            <a:off x="1680515" y="9333927"/>
            <a:ext cx="0" cy="332232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11901192" y="9353248"/>
            <a:ext cx="5891508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Paper titl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</a:t>
            </a:r>
          </a:p>
          <a:p>
            <a:pPr algn="r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page # (leave only the number)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4350" y="4423764"/>
            <a:ext cx="17297400" cy="4379966"/>
            <a:chOff x="0" y="0"/>
            <a:chExt cx="4555694" cy="11535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5694" cy="1153571"/>
            </a:xfrm>
            <a:custGeom>
              <a:avLst/>
              <a:gdLst/>
              <a:ahLst/>
              <a:cxnLst/>
              <a:rect r="r" b="b" t="t" l="l"/>
              <a:pathLst>
                <a:path h="1153571" w="4555694">
                  <a:moveTo>
                    <a:pt x="0" y="0"/>
                  </a:moveTo>
                  <a:lnTo>
                    <a:pt x="4555694" y="0"/>
                  </a:lnTo>
                  <a:lnTo>
                    <a:pt x="4555694" y="1153571"/>
                  </a:lnTo>
                  <a:lnTo>
                    <a:pt x="0" y="115357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4555694" cy="11440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24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5300" y="504825"/>
            <a:ext cx="17297400" cy="57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59"/>
              </a:lnSpc>
              <a:spcBef>
                <a:spcPct val="0"/>
              </a:spcBef>
            </a:pP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Title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,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 Arial 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b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old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, 40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 pt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68000" y="9227978"/>
            <a:ext cx="18424000" cy="582772"/>
            <a:chOff x="0" y="0"/>
            <a:chExt cx="4852412" cy="1534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52412" cy="153487"/>
            </a:xfrm>
            <a:custGeom>
              <a:avLst/>
              <a:gdLst/>
              <a:ahLst/>
              <a:cxnLst/>
              <a:rect r="r" b="b" t="t" l="l"/>
              <a:pathLst>
                <a:path h="153487" w="4852412">
                  <a:moveTo>
                    <a:pt x="0" y="0"/>
                  </a:moveTo>
                  <a:lnTo>
                    <a:pt x="4852412" y="0"/>
                  </a:lnTo>
                  <a:lnTo>
                    <a:pt x="4852412" y="153487"/>
                  </a:lnTo>
                  <a:lnTo>
                    <a:pt x="0" y="153487"/>
                  </a:lnTo>
                  <a:close/>
                </a:path>
              </a:pathLst>
            </a:custGeom>
            <a:solidFill>
              <a:srgbClr val="427D8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52412" cy="191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3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889244" y="9353248"/>
            <a:ext cx="8802561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24"/>
              </a:lnSpc>
            </a:pPr>
            <a:r>
              <a:rPr lang="en-US" b="true" sz="1200" i="true" spc="164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COMMON SENSE ARCHITECTURE  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|  38th PLEA Conference -  Costa Rica 27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th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-31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st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July, 2026</a:t>
            </a:r>
          </a:p>
          <a:p>
            <a:pPr algn="just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University of Costa Rica | San José, Costa Rica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76250" y="9271662"/>
            <a:ext cx="1077673" cy="495404"/>
          </a:xfrm>
          <a:custGeom>
            <a:avLst/>
            <a:gdLst/>
            <a:ahLst/>
            <a:cxnLst/>
            <a:rect r="r" b="b" t="t" l="l"/>
            <a:pathLst>
              <a:path h="495404" w="1077673">
                <a:moveTo>
                  <a:pt x="0" y="0"/>
                </a:moveTo>
                <a:lnTo>
                  <a:pt x="1077673" y="0"/>
                </a:lnTo>
                <a:lnTo>
                  <a:pt x="1077673" y="495404"/>
                </a:lnTo>
                <a:lnTo>
                  <a:pt x="0" y="49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5556" t="-239534" r="-28089" b="-105432"/>
            </a:stretch>
          </a:blipFill>
        </p:spPr>
      </p:sp>
      <p:sp>
        <p:nvSpPr>
          <p:cNvPr name="AutoShape 11" id="11"/>
          <p:cNvSpPr/>
          <p:nvPr/>
        </p:nvSpPr>
        <p:spPr>
          <a:xfrm flipH="true">
            <a:off x="1680515" y="9333927"/>
            <a:ext cx="0" cy="332232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476250" y="1827943"/>
            <a:ext cx="17335500" cy="2182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88"/>
              </a:lnSpc>
            </a:pPr>
            <a:r>
              <a:rPr lang="en-US" b="true" sz="3200" spc="35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Subtitle Arial Bold 32pt</a:t>
            </a: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  <a:r>
              <a:rPr lang="en-US" sz="2499" spc="27">
                <a:solidFill>
                  <a:srgbClr val="20373D"/>
                </a:solidFill>
                <a:latin typeface="Arial"/>
                <a:ea typeface="Arial"/>
                <a:cs typeface="Arial"/>
                <a:sym typeface="Arial"/>
              </a:rPr>
              <a:t>Tex</a:t>
            </a:r>
            <a:r>
              <a:rPr lang="en-US" sz="2499" spc="27">
                <a:solidFill>
                  <a:srgbClr val="20373D"/>
                </a:solidFill>
                <a:latin typeface="Arial"/>
                <a:ea typeface="Arial"/>
                <a:cs typeface="Arial"/>
                <a:sym typeface="Arial"/>
              </a:rPr>
              <a:t>t, Arial normal 12 pt</a:t>
            </a:r>
          </a:p>
          <a:p>
            <a:pPr algn="just">
              <a:lnSpc>
                <a:spcPts val="2724"/>
              </a:lnSpc>
            </a:pPr>
            <a:r>
              <a:rPr lang="en-US" sz="2499" i="true" spc="27">
                <a:solidFill>
                  <a:srgbClr val="20373D"/>
                </a:solidFill>
                <a:latin typeface="Arial Italics"/>
                <a:ea typeface="Arial Italics"/>
                <a:cs typeface="Arial Italics"/>
                <a:sym typeface="Arial Italics"/>
              </a:rPr>
              <a:t>Gray area (images layout possibilities)</a:t>
            </a:r>
          </a:p>
          <a:p>
            <a:pPr algn="just">
              <a:lnSpc>
                <a:spcPts val="2724"/>
              </a:lnSpc>
            </a:pPr>
          </a:p>
          <a:p>
            <a:pPr algn="just">
              <a:lnSpc>
                <a:spcPts val="2724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1920242" y="9353248"/>
            <a:ext cx="5891508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Paper titl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</a:t>
            </a:r>
          </a:p>
          <a:p>
            <a:pPr algn="r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page # (leave only the number)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6250" y="2813720"/>
            <a:ext cx="8429625" cy="5990010"/>
            <a:chOff x="0" y="0"/>
            <a:chExt cx="2220148" cy="15776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20148" cy="1577616"/>
            </a:xfrm>
            <a:custGeom>
              <a:avLst/>
              <a:gdLst/>
              <a:ahLst/>
              <a:cxnLst/>
              <a:rect r="r" b="b" t="t" l="l"/>
              <a:pathLst>
                <a:path h="1577616" w="2220148">
                  <a:moveTo>
                    <a:pt x="0" y="0"/>
                  </a:moveTo>
                  <a:lnTo>
                    <a:pt x="2220148" y="0"/>
                  </a:lnTo>
                  <a:lnTo>
                    <a:pt x="2220148" y="1577616"/>
                  </a:lnTo>
                  <a:lnTo>
                    <a:pt x="0" y="157761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2220148" cy="1568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24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95300" y="504825"/>
            <a:ext cx="17297400" cy="57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59"/>
              </a:lnSpc>
              <a:spcBef>
                <a:spcPct val="0"/>
              </a:spcBef>
            </a:pP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Title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,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 Arial 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b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old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, 40</a:t>
            </a:r>
            <a:r>
              <a:rPr lang="en-US" b="true" sz="3999" spc="43" strike="noStrike" u="none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 pt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68000" y="9227978"/>
            <a:ext cx="18424000" cy="582772"/>
            <a:chOff x="0" y="0"/>
            <a:chExt cx="4852412" cy="1534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52412" cy="153487"/>
            </a:xfrm>
            <a:custGeom>
              <a:avLst/>
              <a:gdLst/>
              <a:ahLst/>
              <a:cxnLst/>
              <a:rect r="r" b="b" t="t" l="l"/>
              <a:pathLst>
                <a:path h="153487" w="4852412">
                  <a:moveTo>
                    <a:pt x="0" y="0"/>
                  </a:moveTo>
                  <a:lnTo>
                    <a:pt x="4852412" y="0"/>
                  </a:lnTo>
                  <a:lnTo>
                    <a:pt x="4852412" y="153487"/>
                  </a:lnTo>
                  <a:lnTo>
                    <a:pt x="0" y="153487"/>
                  </a:lnTo>
                  <a:close/>
                </a:path>
              </a:pathLst>
            </a:custGeom>
            <a:solidFill>
              <a:srgbClr val="427D8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52412" cy="191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3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889244" y="9353248"/>
            <a:ext cx="8802561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24"/>
              </a:lnSpc>
            </a:pPr>
            <a:r>
              <a:rPr lang="en-US" b="true" sz="1200" i="true" spc="164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COMMON SENSE ARCHITECTURE  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|  38th PLEA Conference -  Costa Rica 27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th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-31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st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July, 2026</a:t>
            </a:r>
          </a:p>
          <a:p>
            <a:pPr algn="just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University of Costa Rica | San José, Costa Rica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476250" y="9271662"/>
            <a:ext cx="1077673" cy="495404"/>
          </a:xfrm>
          <a:custGeom>
            <a:avLst/>
            <a:gdLst/>
            <a:ahLst/>
            <a:cxnLst/>
            <a:rect r="r" b="b" t="t" l="l"/>
            <a:pathLst>
              <a:path h="495404" w="1077673">
                <a:moveTo>
                  <a:pt x="0" y="0"/>
                </a:moveTo>
                <a:lnTo>
                  <a:pt x="1077673" y="0"/>
                </a:lnTo>
                <a:lnTo>
                  <a:pt x="1077673" y="495404"/>
                </a:lnTo>
                <a:lnTo>
                  <a:pt x="0" y="49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5556" t="-239534" r="-28089" b="-105432"/>
            </a:stretch>
          </a:blipFill>
        </p:spPr>
      </p:sp>
      <p:sp>
        <p:nvSpPr>
          <p:cNvPr name="AutoShape 11" id="11"/>
          <p:cNvSpPr/>
          <p:nvPr/>
        </p:nvSpPr>
        <p:spPr>
          <a:xfrm flipH="true">
            <a:off x="1680515" y="9333927"/>
            <a:ext cx="0" cy="332232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476250" y="1827943"/>
            <a:ext cx="17335500" cy="473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88"/>
              </a:lnSpc>
            </a:pPr>
            <a:r>
              <a:rPr lang="en-US" b="true" sz="3200" spc="35">
                <a:solidFill>
                  <a:srgbClr val="20373D"/>
                </a:solidFill>
                <a:latin typeface="Arial Bold"/>
                <a:ea typeface="Arial Bold"/>
                <a:cs typeface="Arial Bold"/>
                <a:sym typeface="Arial Bold"/>
              </a:rPr>
              <a:t>Subtitle Arial Bold 32pt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01192" y="9353248"/>
            <a:ext cx="5891508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Paper titl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</a:t>
            </a:r>
          </a:p>
          <a:p>
            <a:pPr algn="r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page # (leave only the number)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382125" y="2813720"/>
            <a:ext cx="8429625" cy="5990010"/>
            <a:chOff x="0" y="0"/>
            <a:chExt cx="2220148" cy="157761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20148" cy="1577616"/>
            </a:xfrm>
            <a:custGeom>
              <a:avLst/>
              <a:gdLst/>
              <a:ahLst/>
              <a:cxnLst/>
              <a:rect r="r" b="b" t="t" l="l"/>
              <a:pathLst>
                <a:path h="1577616" w="2220148">
                  <a:moveTo>
                    <a:pt x="0" y="0"/>
                  </a:moveTo>
                  <a:lnTo>
                    <a:pt x="2220148" y="0"/>
                  </a:lnTo>
                  <a:lnTo>
                    <a:pt x="2220148" y="1577616"/>
                  </a:lnTo>
                  <a:lnTo>
                    <a:pt x="0" y="157761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2220148" cy="1568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24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3000"/>
            </a:blip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6250" y="6285147"/>
            <a:ext cx="7554028" cy="2405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402" i="tru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Autho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r 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-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e- m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ai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l</a:t>
            </a:r>
          </a:p>
          <a:p>
            <a:pPr algn="l">
              <a:lnSpc>
                <a:spcPts val="3219"/>
              </a:lnSpc>
            </a:pP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Author - 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e-ma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il</a:t>
            </a:r>
          </a:p>
          <a:p>
            <a:pPr algn="l">
              <a:lnSpc>
                <a:spcPts val="3219"/>
              </a:lnSpc>
            </a:pP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Au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h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o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r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-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e-ma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i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l</a:t>
            </a:r>
          </a:p>
          <a:p>
            <a:pPr algn="l">
              <a:lnSpc>
                <a:spcPts val="3219"/>
              </a:lnSpc>
            </a:pP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Author - 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e-ma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il</a:t>
            </a:r>
          </a:p>
          <a:p>
            <a:pPr algn="l">
              <a:lnSpc>
                <a:spcPts val="3219"/>
              </a:lnSpc>
            </a:pP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Autho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r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- 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e-ma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i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l</a:t>
            </a:r>
          </a:p>
          <a:p>
            <a:pPr algn="l" marL="0" indent="0" lvl="1">
              <a:lnSpc>
                <a:spcPts val="3219"/>
              </a:lnSpc>
            </a:pP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Author - 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e-m</a:t>
            </a:r>
            <a:r>
              <a:rPr lang="en-US" sz="2402" i="true" strike="noStrike" u="none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ail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68000" y="9227978"/>
            <a:ext cx="18424000" cy="582772"/>
            <a:chOff x="0" y="0"/>
            <a:chExt cx="4852412" cy="1534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52412" cy="153487"/>
            </a:xfrm>
            <a:custGeom>
              <a:avLst/>
              <a:gdLst/>
              <a:ahLst/>
              <a:cxnLst/>
              <a:rect r="r" b="b" t="t" l="l"/>
              <a:pathLst>
                <a:path h="153487" w="4852412">
                  <a:moveTo>
                    <a:pt x="0" y="0"/>
                  </a:moveTo>
                  <a:lnTo>
                    <a:pt x="4852412" y="0"/>
                  </a:lnTo>
                  <a:lnTo>
                    <a:pt x="4852412" y="153487"/>
                  </a:lnTo>
                  <a:lnTo>
                    <a:pt x="0" y="153487"/>
                  </a:lnTo>
                  <a:close/>
                </a:path>
              </a:pathLst>
            </a:custGeom>
            <a:solidFill>
              <a:srgbClr val="427D8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52412" cy="191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3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920242" y="9353248"/>
            <a:ext cx="5891508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Paper titl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</a:t>
            </a:r>
          </a:p>
          <a:p>
            <a:pPr algn="r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page # (leave only the number)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89244" y="9353248"/>
            <a:ext cx="8802561" cy="332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24"/>
              </a:lnSpc>
            </a:pPr>
            <a:r>
              <a:rPr lang="en-US" b="true" sz="1200" i="true" spc="164">
                <a:solidFill>
                  <a:srgbClr val="FFFFFF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COMMON SENSE ARCHITECTURE  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|  38th PLEA Conference -  Costa Rica 27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th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-31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st</a:t>
            </a: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 July, 2026</a:t>
            </a:r>
          </a:p>
          <a:p>
            <a:pPr algn="just">
              <a:lnSpc>
                <a:spcPts val="1224"/>
              </a:lnSpc>
            </a:pPr>
            <a:r>
              <a:rPr lang="en-US" sz="1200" i="true" spc="164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University of Costa Rica | San José, Costa Rica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76250" y="9271662"/>
            <a:ext cx="1077673" cy="495404"/>
          </a:xfrm>
          <a:custGeom>
            <a:avLst/>
            <a:gdLst/>
            <a:ahLst/>
            <a:cxnLst/>
            <a:rect r="r" b="b" t="t" l="l"/>
            <a:pathLst>
              <a:path h="495404" w="1077673">
                <a:moveTo>
                  <a:pt x="0" y="0"/>
                </a:moveTo>
                <a:lnTo>
                  <a:pt x="1077673" y="0"/>
                </a:lnTo>
                <a:lnTo>
                  <a:pt x="1077673" y="495404"/>
                </a:lnTo>
                <a:lnTo>
                  <a:pt x="0" y="495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5556" t="-239534" r="-28089" b="-105432"/>
            </a:stretch>
          </a:blipFill>
        </p:spPr>
      </p:sp>
      <p:sp>
        <p:nvSpPr>
          <p:cNvPr name="AutoShape 10" id="10"/>
          <p:cNvSpPr/>
          <p:nvPr/>
        </p:nvSpPr>
        <p:spPr>
          <a:xfrm flipH="true">
            <a:off x="1680515" y="9333927"/>
            <a:ext cx="0" cy="332232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1920242" y="5744596"/>
            <a:ext cx="5891508" cy="2945754"/>
          </a:xfrm>
          <a:custGeom>
            <a:avLst/>
            <a:gdLst/>
            <a:ahLst/>
            <a:cxnLst/>
            <a:rect r="r" b="b" t="t" l="l"/>
            <a:pathLst>
              <a:path h="2945754" w="5891508">
                <a:moveTo>
                  <a:pt x="0" y="0"/>
                </a:moveTo>
                <a:lnTo>
                  <a:pt x="5891508" y="0"/>
                </a:lnTo>
                <a:lnTo>
                  <a:pt x="5891508" y="2945754"/>
                </a:lnTo>
                <a:lnTo>
                  <a:pt x="0" y="29457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40352" y="3199350"/>
            <a:ext cx="7093553" cy="473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88"/>
              </a:lnSpc>
            </a:pPr>
            <a:r>
              <a:rPr lang="en-US" sz="3200" spc="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Acknow</a:t>
            </a:r>
            <a:r>
              <a:rPr lang="en-US" sz="3200" spc="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ledgement (Arial, 32pt)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DAHMT0ru_jo</dc:identifier>
  <dcterms:modified xsi:type="dcterms:W3CDTF">2011-08-01T06:04:30Z</dcterms:modified>
  <cp:revision>1</cp:revision>
  <dc:title>Presentation Title Arial bold 18pt Subtitle Arial 16pt</dc:title>
</cp:coreProperties>
</file>